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58" r:id="rId5"/>
    <p:sldId id="257" r:id="rId6"/>
    <p:sldId id="261" r:id="rId7"/>
    <p:sldId id="260" r:id="rId8"/>
    <p:sldId id="262" r:id="rId9"/>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038E6F-9F57-4113-8115-78D1B904281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11F7E596-8CD0-40C9-95F2-457ABB489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3A8E0870-80D2-4738-9ED5-A672393CEA00}"/>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5" name="Нижний колонтитул 4">
            <a:extLst>
              <a:ext uri="{FF2B5EF4-FFF2-40B4-BE49-F238E27FC236}">
                <a16:creationId xmlns:a16="http://schemas.microsoft.com/office/drawing/2014/main" id="{F2E86E79-2A05-4002-822A-439A9A4B0312}"/>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7D19A74-4F25-4837-84B0-F0EC1E95D676}"/>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235374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AFBEAF-95DF-4BCB-B706-3331F4D529A6}"/>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43D56459-1DD8-42B8-9E9D-8306E1B8D74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2F5BAA04-A6EB-42AA-BEE8-52F53916B426}"/>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5" name="Нижний колонтитул 4">
            <a:extLst>
              <a:ext uri="{FF2B5EF4-FFF2-40B4-BE49-F238E27FC236}">
                <a16:creationId xmlns:a16="http://schemas.microsoft.com/office/drawing/2014/main" id="{0E30487F-E3FE-43BB-A92C-4BF363D5749A}"/>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F6273B8-847A-4481-83E5-6590BE9BC790}"/>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392850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560D037-79D0-48A6-833E-058BF58D6F8D}"/>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B89CC4F9-4B80-4151-85DD-01CF410BF43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BFF25FE8-FAE5-45F1-9713-9254A5F500F6}"/>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5" name="Нижний колонтитул 4">
            <a:extLst>
              <a:ext uri="{FF2B5EF4-FFF2-40B4-BE49-F238E27FC236}">
                <a16:creationId xmlns:a16="http://schemas.microsoft.com/office/drawing/2014/main" id="{7344182C-F46F-4D49-BE92-8DFD541ABD1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594789E-A513-4FD2-A2CA-99385431E506}"/>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172472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DDDC26-67DE-414B-9799-CA79AE76A36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64D3FA0-903A-410C-9725-EE55D0C4081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8F8F843D-7036-467F-80B1-CA744FA4F8B7}"/>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5" name="Нижний колонтитул 4">
            <a:extLst>
              <a:ext uri="{FF2B5EF4-FFF2-40B4-BE49-F238E27FC236}">
                <a16:creationId xmlns:a16="http://schemas.microsoft.com/office/drawing/2014/main" id="{B37782E2-7BB4-424F-A3D6-299BD65027F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15C5195-5ADD-48C1-A88E-69480993E92B}"/>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34410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E9AA26-27FD-4FDB-9C3F-7EB3476ED88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3B145F2C-FFFF-4B29-BB15-4E8AEE275A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8463DD8-16DE-42A3-A7B9-848F2206F2CA}"/>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5" name="Нижний колонтитул 4">
            <a:extLst>
              <a:ext uri="{FF2B5EF4-FFF2-40B4-BE49-F238E27FC236}">
                <a16:creationId xmlns:a16="http://schemas.microsoft.com/office/drawing/2014/main" id="{1EF34C78-9739-4712-8DAD-4390EAD21E2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617409F-EE54-4981-BA04-E503380F63BC}"/>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418199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542520-92F9-4664-933A-231F02DA36ED}"/>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B1023ED0-66DF-4FAB-91AC-5778A88A837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881A2BA6-D728-4C3E-963E-B9876FA2656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1DF4FFC8-8716-44AD-94D7-00EC6345F3F8}"/>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6" name="Нижний колонтитул 5">
            <a:extLst>
              <a:ext uri="{FF2B5EF4-FFF2-40B4-BE49-F238E27FC236}">
                <a16:creationId xmlns:a16="http://schemas.microsoft.com/office/drawing/2014/main" id="{5E33E5FD-D04F-43D6-92C9-B60B10868D7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C227F80E-B692-4D9F-9B4F-A7BB38F5A97D}"/>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165119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E44D93-7351-444E-96F7-A9C831EB67FB}"/>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FAFD7A73-7DA2-40E9-9EFD-B0F5DD4189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1AE4E3C-5300-4CA0-90A4-5142C4DC5A8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B6471F9F-747C-4F0D-A5B0-17748386F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B79A136-BCCD-44EB-8678-3297A41115F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9883D906-D427-4319-BCC7-28A5CE7B1103}"/>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8" name="Нижний колонтитул 7">
            <a:extLst>
              <a:ext uri="{FF2B5EF4-FFF2-40B4-BE49-F238E27FC236}">
                <a16:creationId xmlns:a16="http://schemas.microsoft.com/office/drawing/2014/main" id="{7715F550-907F-4B95-88C3-97A17ECB9528}"/>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21A42F21-916F-4B22-9919-3DB7AE57F754}"/>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33833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E320B4-7005-445E-857E-6698F236830D}"/>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B7758E94-0658-44BB-8C65-6AD7418EAE73}"/>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4" name="Нижний колонтитул 3">
            <a:extLst>
              <a:ext uri="{FF2B5EF4-FFF2-40B4-BE49-F238E27FC236}">
                <a16:creationId xmlns:a16="http://schemas.microsoft.com/office/drawing/2014/main" id="{9008ABE9-BD6A-4573-B1FA-5BEE549D9D8D}"/>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741B4750-0A8B-4F0A-98D9-26ED1405B6C7}"/>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367248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0823E0E-03C1-4808-94B3-0AE477DB3E21}"/>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3" name="Нижний колонтитул 2">
            <a:extLst>
              <a:ext uri="{FF2B5EF4-FFF2-40B4-BE49-F238E27FC236}">
                <a16:creationId xmlns:a16="http://schemas.microsoft.com/office/drawing/2014/main" id="{694E17B7-F237-4867-B62A-4743813F54C5}"/>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CA93F43C-1464-4273-8422-29F2178AD4BA}"/>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3738260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2C9512-1D68-448B-BEE3-FE39918D7CF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4DCAFBE8-0B9A-4F35-8F07-58B71502D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F8AF652C-5D5D-48BE-8FD5-45BDC41ED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3E8DC8F-6056-47F1-ACE9-A7BB76698DF6}"/>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6" name="Нижний колонтитул 5">
            <a:extLst>
              <a:ext uri="{FF2B5EF4-FFF2-40B4-BE49-F238E27FC236}">
                <a16:creationId xmlns:a16="http://schemas.microsoft.com/office/drawing/2014/main" id="{6C31F86B-1F2D-493E-A787-CFBFF12D324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5278846B-D232-4DC7-8E7A-496B36AA4385}"/>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10892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5BDB32-A106-4933-B5E0-F6F66AC022B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0BE7C3C7-672B-4611-AF5A-54196150D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CB31FB90-5326-4C2B-BE8E-C265637E6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E63F284-5795-4AB0-AD1C-E32BE8042299}"/>
              </a:ext>
            </a:extLst>
          </p:cNvPr>
          <p:cNvSpPr>
            <a:spLocks noGrp="1"/>
          </p:cNvSpPr>
          <p:nvPr>
            <p:ph type="dt" sz="half" idx="10"/>
          </p:nvPr>
        </p:nvSpPr>
        <p:spPr/>
        <p:txBody>
          <a:bodyPr/>
          <a:lstStyle/>
          <a:p>
            <a:fld id="{4EA52ED3-4487-4206-9163-DDD5A24D3160}" type="datetimeFigureOut">
              <a:rPr lang="ru-KZ" smtClean="0"/>
              <a:t>31.03.2022</a:t>
            </a:fld>
            <a:endParaRPr lang="ru-KZ"/>
          </a:p>
        </p:txBody>
      </p:sp>
      <p:sp>
        <p:nvSpPr>
          <p:cNvPr id="6" name="Нижний колонтитул 5">
            <a:extLst>
              <a:ext uri="{FF2B5EF4-FFF2-40B4-BE49-F238E27FC236}">
                <a16:creationId xmlns:a16="http://schemas.microsoft.com/office/drawing/2014/main" id="{19AC51E5-2AA2-4215-B3E9-B07FF5304A69}"/>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8DCD3360-EE02-4C5C-BE48-3D5C8864581F}"/>
              </a:ext>
            </a:extLst>
          </p:cNvPr>
          <p:cNvSpPr>
            <a:spLocks noGrp="1"/>
          </p:cNvSpPr>
          <p:nvPr>
            <p:ph type="sldNum" sz="quarter" idx="12"/>
          </p:nvPr>
        </p:nvSpPr>
        <p:spPr/>
        <p:txBody>
          <a:bodyPr/>
          <a:lstStyle/>
          <a:p>
            <a:fld id="{790D5AF3-2131-486D-AEB7-8C132BA3A65A}" type="slidenum">
              <a:rPr lang="ru-KZ" smtClean="0"/>
              <a:t>‹#›</a:t>
            </a:fld>
            <a:endParaRPr lang="ru-KZ"/>
          </a:p>
        </p:txBody>
      </p:sp>
    </p:spTree>
    <p:extLst>
      <p:ext uri="{BB962C8B-B14F-4D97-AF65-F5344CB8AC3E}">
        <p14:creationId xmlns:p14="http://schemas.microsoft.com/office/powerpoint/2010/main" val="368862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529396-490D-409B-9227-19E3717EC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2B7F3B14-EA70-4A3E-987C-66913B415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61278FD4-CE00-4321-B662-6FE875044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52ED3-4487-4206-9163-DDD5A24D3160}" type="datetimeFigureOut">
              <a:rPr lang="ru-KZ" smtClean="0"/>
              <a:t>31.03.2022</a:t>
            </a:fld>
            <a:endParaRPr lang="ru-KZ"/>
          </a:p>
        </p:txBody>
      </p:sp>
      <p:sp>
        <p:nvSpPr>
          <p:cNvPr id="5" name="Нижний колонтитул 4">
            <a:extLst>
              <a:ext uri="{FF2B5EF4-FFF2-40B4-BE49-F238E27FC236}">
                <a16:creationId xmlns:a16="http://schemas.microsoft.com/office/drawing/2014/main" id="{ED04A1E8-80BE-4615-8414-DE41473317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DED17CEE-FA43-495E-B56F-B6AE6A7B7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D5AF3-2131-486D-AEB7-8C132BA3A65A}" type="slidenum">
              <a:rPr lang="ru-KZ" smtClean="0"/>
              <a:t>‹#›</a:t>
            </a:fld>
            <a:endParaRPr lang="ru-KZ"/>
          </a:p>
        </p:txBody>
      </p:sp>
    </p:spTree>
    <p:extLst>
      <p:ext uri="{BB962C8B-B14F-4D97-AF65-F5344CB8AC3E}">
        <p14:creationId xmlns:p14="http://schemas.microsoft.com/office/powerpoint/2010/main" val="1007709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CC3C986-92BE-458F-A42A-340A4747BAB1}"/>
              </a:ext>
            </a:extLst>
          </p:cNvPr>
          <p:cNvPicPr>
            <a:picLocks noChangeAspect="1"/>
          </p:cNvPicPr>
          <p:nvPr/>
        </p:nvPicPr>
        <p:blipFill>
          <a:blip r:embed="rId2"/>
          <a:stretch>
            <a:fillRect/>
          </a:stretch>
        </p:blipFill>
        <p:spPr>
          <a:xfrm>
            <a:off x="0" y="11303"/>
            <a:ext cx="12192000" cy="6846697"/>
          </a:xfrm>
          <a:prstGeom prst="rect">
            <a:avLst/>
          </a:prstGeom>
        </p:spPr>
      </p:pic>
      <p:sp>
        <p:nvSpPr>
          <p:cNvPr id="6" name="TextBox 5">
            <a:extLst>
              <a:ext uri="{FF2B5EF4-FFF2-40B4-BE49-F238E27FC236}">
                <a16:creationId xmlns:a16="http://schemas.microsoft.com/office/drawing/2014/main" id="{FE12BA3B-B78A-4101-B0E1-FE69AD783730}"/>
              </a:ext>
            </a:extLst>
          </p:cNvPr>
          <p:cNvSpPr txBox="1"/>
          <p:nvPr/>
        </p:nvSpPr>
        <p:spPr>
          <a:xfrm>
            <a:off x="555812" y="3155576"/>
            <a:ext cx="10847294" cy="523220"/>
          </a:xfrm>
          <a:prstGeom prst="rect">
            <a:avLst/>
          </a:prstGeom>
          <a:noFill/>
        </p:spPr>
        <p:txBody>
          <a:bodyPr wrap="square">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АФФИРАААЦИЯ + ВИЗУАЛИЗАЦИЯ + ЭМОЦИИ = УСПЕХ</a:t>
            </a:r>
            <a:endParaRPr lang="ru-KZ" sz="2800"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EF58EE8B-6DA6-4298-A9BC-C18D43DDC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439" y="643495"/>
            <a:ext cx="4105836" cy="23095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040EF1E6-58D9-45D0-9A58-0787C210C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6401" y="660305"/>
            <a:ext cx="3420640" cy="2292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766BFEF-0BBD-44E9-9AF0-B03632980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446" y="4039148"/>
            <a:ext cx="3469341" cy="2370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D1DB3087-B205-4855-B807-B06D3DB814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673" y="666071"/>
            <a:ext cx="3371766" cy="2129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Рисунок 14">
            <a:extLst>
              <a:ext uri="{FF2B5EF4-FFF2-40B4-BE49-F238E27FC236}">
                <a16:creationId xmlns:a16="http://schemas.microsoft.com/office/drawing/2014/main" id="{60AFD83A-DE2C-45CF-BF1B-DD30B7D15057}"/>
              </a:ext>
            </a:extLst>
          </p:cNvPr>
          <p:cNvPicPr>
            <a:picLocks noChangeAspect="1"/>
          </p:cNvPicPr>
          <p:nvPr/>
        </p:nvPicPr>
        <p:blipFill>
          <a:blip r:embed="rId7"/>
          <a:stretch>
            <a:fillRect/>
          </a:stretch>
        </p:blipFill>
        <p:spPr>
          <a:xfrm>
            <a:off x="7057671" y="3962488"/>
            <a:ext cx="3767441" cy="2354650"/>
          </a:xfrm>
          <a:prstGeom prst="rect">
            <a:avLst/>
          </a:prstGeom>
          <a:ln>
            <a:noFill/>
          </a:ln>
          <a:effectLst>
            <a:softEdge rad="112500"/>
          </a:effectLst>
        </p:spPr>
      </p:pic>
    </p:spTree>
    <p:extLst>
      <p:ext uri="{BB962C8B-B14F-4D97-AF65-F5344CB8AC3E}">
        <p14:creationId xmlns:p14="http://schemas.microsoft.com/office/powerpoint/2010/main" val="165228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CC3C986-92BE-458F-A42A-340A4747BAB1}"/>
              </a:ext>
            </a:extLst>
          </p:cNvPr>
          <p:cNvPicPr>
            <a:picLocks noChangeAspect="1"/>
          </p:cNvPicPr>
          <p:nvPr/>
        </p:nvPicPr>
        <p:blipFill>
          <a:blip r:embed="rId2"/>
          <a:stretch>
            <a:fillRect/>
          </a:stretch>
        </p:blipFill>
        <p:spPr>
          <a:xfrm>
            <a:off x="0" y="0"/>
            <a:ext cx="12192000" cy="6846697"/>
          </a:xfrm>
          <a:prstGeom prst="rect">
            <a:avLst/>
          </a:prstGeom>
        </p:spPr>
      </p:pic>
      <p:sp>
        <p:nvSpPr>
          <p:cNvPr id="6" name="TextBox 5">
            <a:extLst>
              <a:ext uri="{FF2B5EF4-FFF2-40B4-BE49-F238E27FC236}">
                <a16:creationId xmlns:a16="http://schemas.microsoft.com/office/drawing/2014/main" id="{FE12BA3B-B78A-4101-B0E1-FE69AD783730}"/>
              </a:ext>
            </a:extLst>
          </p:cNvPr>
          <p:cNvSpPr txBox="1"/>
          <p:nvPr/>
        </p:nvSpPr>
        <p:spPr>
          <a:xfrm>
            <a:off x="860611" y="1783976"/>
            <a:ext cx="3657601" cy="954107"/>
          </a:xfrm>
          <a:prstGeom prst="rect">
            <a:avLst/>
          </a:prstGeom>
          <a:noFill/>
        </p:spPr>
        <p:txBody>
          <a:bodyPr wrap="square">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Визуализация в спорте</a:t>
            </a:r>
            <a:endParaRPr lang="ru-KZ"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2930AF2-DA23-45D9-9FFF-298C93FA4A64}"/>
              </a:ext>
            </a:extLst>
          </p:cNvPr>
          <p:cNvSpPr txBox="1"/>
          <p:nvPr/>
        </p:nvSpPr>
        <p:spPr>
          <a:xfrm>
            <a:off x="627528" y="3263153"/>
            <a:ext cx="10829365" cy="3139321"/>
          </a:xfrm>
          <a:prstGeom prst="rect">
            <a:avLst/>
          </a:prstGeom>
          <a:noFill/>
        </p:spPr>
        <p:txBody>
          <a:bodyPr wrap="square">
            <a:spAutoFit/>
          </a:bodyPr>
          <a:lstStyle/>
          <a:p>
            <a:pPr algn="ctr"/>
            <a:r>
              <a:rPr lang="ru-RU" b="1" dirty="0">
                <a:solidFill>
                  <a:srgbClr val="0070C0"/>
                </a:solidFill>
                <a:latin typeface="Times New Roman" panose="02020603050405020304" pitchFamily="18" charset="0"/>
                <a:cs typeface="Times New Roman" panose="02020603050405020304" pitchFamily="18" charset="0"/>
              </a:rPr>
              <a:t>Никогда, даже на тренировках, я не наносил удара по мячу, предварительно не представив его. Сначала я вижу мяч там, куда хочу его отправить. Он так славно белеет на яркой зеленой траве. Затем картинка меняется, и я вижу, как мяч летит к этому месту.</a:t>
            </a:r>
          </a:p>
          <a:p>
            <a:pPr algn="ctr"/>
            <a:endParaRPr lang="ru-RU" b="1" dirty="0">
              <a:solidFill>
                <a:srgbClr val="0070C0"/>
              </a:solidFill>
              <a:latin typeface="Times New Roman" panose="02020603050405020304" pitchFamily="18" charset="0"/>
              <a:cs typeface="Times New Roman" panose="02020603050405020304" pitchFamily="18" charset="0"/>
            </a:endParaRPr>
          </a:p>
          <a:p>
            <a:pPr algn="ctr"/>
            <a:r>
              <a:rPr lang="ru-RU" b="1" dirty="0">
                <a:solidFill>
                  <a:srgbClr val="0070C0"/>
                </a:solidFill>
                <a:latin typeface="Times New Roman" panose="02020603050405020304" pitchFamily="18" charset="0"/>
                <a:cs typeface="Times New Roman" panose="02020603050405020304" pitchFamily="18" charset="0"/>
              </a:rPr>
              <a:t>Я воображаю весь его путь, траекторию, форму, даже то, как он ведет себя, касаясь земли. Изображение размывается, и я вижу себя делающим точно такой замах, который необходим, чтобы превратить мое видение в реальность.</a:t>
            </a:r>
          </a:p>
          <a:p>
            <a:pPr algn="ctr"/>
            <a:endParaRPr lang="ru-RU" b="1" dirty="0">
              <a:solidFill>
                <a:srgbClr val="0070C0"/>
              </a:solidFill>
              <a:latin typeface="Times New Roman" panose="02020603050405020304" pitchFamily="18" charset="0"/>
              <a:cs typeface="Times New Roman" panose="02020603050405020304" pitchFamily="18" charset="0"/>
            </a:endParaRPr>
          </a:p>
          <a:p>
            <a:pPr algn="r"/>
            <a:endParaRPr lang="ru-RU" b="1" dirty="0">
              <a:solidFill>
                <a:srgbClr val="0070C0"/>
              </a:solidFill>
              <a:latin typeface="Times New Roman" panose="02020603050405020304" pitchFamily="18" charset="0"/>
              <a:cs typeface="Times New Roman" panose="02020603050405020304" pitchFamily="18" charset="0"/>
            </a:endParaRPr>
          </a:p>
          <a:p>
            <a:pPr algn="r"/>
            <a:endParaRPr lang="ru-RU" b="1" dirty="0">
              <a:solidFill>
                <a:srgbClr val="0070C0"/>
              </a:solidFill>
              <a:latin typeface="Times New Roman" panose="02020603050405020304" pitchFamily="18" charset="0"/>
              <a:cs typeface="Times New Roman" panose="02020603050405020304" pitchFamily="18" charset="0"/>
            </a:endParaRPr>
          </a:p>
          <a:p>
            <a:pPr algn="r"/>
            <a:r>
              <a:rPr lang="ru-RU" b="1" dirty="0">
                <a:solidFill>
                  <a:srgbClr val="0070C0"/>
                </a:solidFill>
                <a:latin typeface="Times New Roman" panose="02020603050405020304" pitchFamily="18" charset="0"/>
                <a:cs typeface="Times New Roman" panose="02020603050405020304" pitchFamily="18" charset="0"/>
              </a:rPr>
              <a:t>Джек Никлаус, легенда гольфа</a:t>
            </a:r>
            <a:endParaRPr lang="ru-KZ" b="1" dirty="0">
              <a:solidFill>
                <a:srgbClr val="0070C0"/>
              </a:solidFill>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EF58EE8B-6DA6-4298-A9BC-C18D43DDC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365" y="518271"/>
            <a:ext cx="4580962" cy="25767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75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CC3C986-92BE-458F-A42A-340A4747BAB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77DCD40-3637-45C1-A49F-E0F7D80833F2}"/>
              </a:ext>
            </a:extLst>
          </p:cNvPr>
          <p:cNvSpPr txBox="1"/>
          <p:nvPr/>
        </p:nvSpPr>
        <p:spPr>
          <a:xfrm>
            <a:off x="519953" y="2160494"/>
            <a:ext cx="6544235" cy="3046988"/>
          </a:xfrm>
          <a:prstGeom prst="rect">
            <a:avLst/>
          </a:prstGeom>
          <a:noFill/>
        </p:spPr>
        <p:txBody>
          <a:bodyPr wrap="square">
            <a:spAutoFit/>
          </a:bodyPr>
          <a:lstStyle/>
          <a:p>
            <a:pPr algn="ctr"/>
            <a:r>
              <a:rPr lang="ru-RU" sz="2400" b="1" dirty="0">
                <a:solidFill>
                  <a:srgbClr val="0070C0"/>
                </a:solidFill>
                <a:latin typeface="Times New Roman" panose="02020603050405020304" pitchFamily="18" charset="0"/>
                <a:cs typeface="Times New Roman" panose="02020603050405020304" pitchFamily="18" charset="0"/>
              </a:rPr>
              <a:t>Визуализация означает воображение или представление. </a:t>
            </a:r>
          </a:p>
          <a:p>
            <a:pPr algn="ctr"/>
            <a:r>
              <a:rPr lang="ru-RU" sz="2400" b="1" dirty="0">
                <a:solidFill>
                  <a:srgbClr val="0070C0"/>
                </a:solidFill>
                <a:latin typeface="Times New Roman" panose="02020603050405020304" pitchFamily="18" charset="0"/>
                <a:cs typeface="Times New Roman" panose="02020603050405020304" pitchFamily="18" charset="0"/>
              </a:rPr>
              <a:t>Вы не просто думаете о каком-то предмете, вы воображаете его у себя в голове, как будто смотрите фильм о нем. </a:t>
            </a:r>
          </a:p>
          <a:p>
            <a:pPr algn="ctr"/>
            <a:r>
              <a:rPr lang="ru-RU" sz="2400" b="1" dirty="0">
                <a:solidFill>
                  <a:srgbClr val="0070C0"/>
                </a:solidFill>
                <a:latin typeface="Times New Roman" panose="02020603050405020304" pitchFamily="18" charset="0"/>
                <a:cs typeface="Times New Roman" panose="02020603050405020304" pitchFamily="18" charset="0"/>
              </a:rPr>
              <a:t>В этом процессе есть что-то медитативное. Визуализация требует воображения и концентрации, а на это способны не все.</a:t>
            </a:r>
            <a:endParaRPr lang="ru-KZ" sz="2400" b="1" dirty="0">
              <a:solidFill>
                <a:srgbClr val="0070C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78BF4CA4-1D7D-4B3D-9C7A-AC9F3D5C1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246" y="2250142"/>
            <a:ext cx="4217401" cy="3163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5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CC3C986-92BE-458F-A42A-340A4747BAB1}"/>
              </a:ext>
            </a:extLst>
          </p:cNvPr>
          <p:cNvPicPr>
            <a:picLocks noChangeAspect="1"/>
          </p:cNvPicPr>
          <p:nvPr/>
        </p:nvPicPr>
        <p:blipFill>
          <a:blip r:embed="rId2"/>
          <a:stretch>
            <a:fillRect/>
          </a:stretch>
        </p:blipFill>
        <p:spPr>
          <a:xfrm>
            <a:off x="-21853" y="-12292"/>
            <a:ext cx="12213853" cy="6870292"/>
          </a:xfrm>
          <a:prstGeom prst="rect">
            <a:avLst/>
          </a:prstGeom>
        </p:spPr>
      </p:pic>
      <p:sp>
        <p:nvSpPr>
          <p:cNvPr id="5" name="TextBox 4">
            <a:extLst>
              <a:ext uri="{FF2B5EF4-FFF2-40B4-BE49-F238E27FC236}">
                <a16:creationId xmlns:a16="http://schemas.microsoft.com/office/drawing/2014/main" id="{6E07F5A8-DD9C-458E-B163-8769EA547D9F}"/>
              </a:ext>
            </a:extLst>
          </p:cNvPr>
          <p:cNvSpPr txBox="1"/>
          <p:nvPr/>
        </p:nvSpPr>
        <p:spPr>
          <a:xfrm>
            <a:off x="591671" y="1604682"/>
            <a:ext cx="6553200" cy="4247317"/>
          </a:xfrm>
          <a:prstGeom prst="rect">
            <a:avLst/>
          </a:prstGeom>
          <a:noFill/>
        </p:spPr>
        <p:txBody>
          <a:bodyPr wrap="square">
            <a:spAutoFit/>
          </a:bodyPr>
          <a:lstStyle/>
          <a:p>
            <a:pPr algn="ctr"/>
            <a:r>
              <a:rPr lang="ru-RU" b="1" dirty="0">
                <a:solidFill>
                  <a:srgbClr val="0070C0"/>
                </a:solidFill>
                <a:latin typeface="Times New Roman" panose="02020603050405020304" pitchFamily="18" charset="0"/>
                <a:cs typeface="Times New Roman" panose="02020603050405020304" pitchFamily="18" charset="0"/>
              </a:rPr>
              <a:t>Стоя на вершине горы в начале соревнования, лыжники представляют свой путь вниз, до финиша.</a:t>
            </a:r>
          </a:p>
          <a:p>
            <a:pPr algn="ctr"/>
            <a:r>
              <a:rPr lang="ru-RU" b="1" dirty="0">
                <a:solidFill>
                  <a:srgbClr val="0070C0"/>
                </a:solidFill>
                <a:latin typeface="Times New Roman" panose="02020603050405020304" pitchFamily="18" charset="0"/>
                <a:cs typeface="Times New Roman" panose="02020603050405020304" pitchFamily="18" charset="0"/>
              </a:rPr>
              <a:t> Возможно, вы видели это по телевизору: спортсмен закрывает глаза, становится в стартовую позицию, делает почти незаметные движения и выглядит глубоко сконцентрированным. Таким образом он вспоминает особенности маршрута и готовится атаковать его. Некоторые используют технику «внутренней камеры», то есть рассматривают маршрут со своей, субъективной точки зрения. Некоторые пытаются взглянуть на себя со стороны, то есть увидеть свое выступление глазами зрителей. </a:t>
            </a:r>
          </a:p>
          <a:p>
            <a:pPr algn="ctr"/>
            <a:r>
              <a:rPr lang="ru-RU" b="1" dirty="0">
                <a:solidFill>
                  <a:srgbClr val="0070C0"/>
                </a:solidFill>
                <a:latin typeface="Times New Roman" panose="02020603050405020304" pitchFamily="18" charset="0"/>
                <a:cs typeface="Times New Roman" panose="02020603050405020304" pitchFamily="18" charset="0"/>
              </a:rPr>
              <a:t>Лыжники воображают самый оптимальный маршрут и самые лучшие повороты. Если у них есть внешняя камера, они могут наблюдать за своей позицией и следить за особо крутыми поворотами.</a:t>
            </a:r>
            <a:endParaRPr lang="ru-KZ" b="1" dirty="0">
              <a:solidFill>
                <a:srgbClr val="0070C0"/>
              </a:solidFill>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12721A1D-EC35-438D-A438-75AB37221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341" y="2097741"/>
            <a:ext cx="422354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9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CC3C986-92BE-458F-A42A-340A4747BAB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C73C289-7F7B-4F46-B8CD-816150A17F27}"/>
              </a:ext>
            </a:extLst>
          </p:cNvPr>
          <p:cNvSpPr txBox="1"/>
          <p:nvPr/>
        </p:nvSpPr>
        <p:spPr>
          <a:xfrm>
            <a:off x="770965" y="1718625"/>
            <a:ext cx="10874188" cy="3693319"/>
          </a:xfrm>
          <a:prstGeom prst="rect">
            <a:avLst/>
          </a:prstGeom>
          <a:noFill/>
        </p:spPr>
        <p:txBody>
          <a:bodyPr wrap="square">
            <a:spAutoFit/>
          </a:bodyPr>
          <a:lstStyle/>
          <a:p>
            <a:r>
              <a:rPr lang="ru-RU" b="1" dirty="0">
                <a:solidFill>
                  <a:srgbClr val="0070C0"/>
                </a:solidFill>
                <a:latin typeface="Times New Roman" panose="02020603050405020304" pitchFamily="18" charset="0"/>
                <a:cs typeface="Times New Roman" panose="02020603050405020304" pitchFamily="18" charset="0"/>
              </a:rPr>
              <a:t>После некоторой практики вы научитесь довольно быстро входить в состояние визуализации. А когда станете в этом по-настоящему хороши, сможете добавлять другие чувства.</a:t>
            </a:r>
          </a:p>
          <a:p>
            <a:endParaRPr lang="ru-RU" b="1" dirty="0">
              <a:solidFill>
                <a:srgbClr val="0070C0"/>
              </a:solidFill>
              <a:latin typeface="Times New Roman" panose="02020603050405020304" pitchFamily="18" charset="0"/>
              <a:cs typeface="Times New Roman" panose="02020603050405020304" pitchFamily="18" charset="0"/>
            </a:endParaRPr>
          </a:p>
          <a:p>
            <a:r>
              <a:rPr lang="ru-RU" b="1" dirty="0">
                <a:solidFill>
                  <a:srgbClr val="0070C0"/>
                </a:solidFill>
                <a:latin typeface="Times New Roman" panose="02020603050405020304" pitchFamily="18" charset="0"/>
                <a:cs typeface="Times New Roman" panose="02020603050405020304" pitchFamily="18" charset="0"/>
              </a:rPr>
              <a:t>Что вы слышите во время соревнования? О чем хотите думать? Что хотите ощущать? Какие запахи и вкусы будете чувствовать?</a:t>
            </a:r>
          </a:p>
          <a:p>
            <a:endParaRPr lang="ru-RU" b="1" dirty="0">
              <a:solidFill>
                <a:srgbClr val="0070C0"/>
              </a:solidFill>
              <a:latin typeface="Times New Roman" panose="02020603050405020304" pitchFamily="18" charset="0"/>
              <a:cs typeface="Times New Roman" panose="02020603050405020304" pitchFamily="18" charset="0"/>
            </a:endParaRPr>
          </a:p>
          <a:p>
            <a:r>
              <a:rPr lang="ru-RU" b="1" dirty="0">
                <a:solidFill>
                  <a:srgbClr val="0070C0"/>
                </a:solidFill>
                <a:latin typeface="Times New Roman" panose="02020603050405020304" pitchFamily="18" charset="0"/>
                <a:cs typeface="Times New Roman" panose="02020603050405020304" pitchFamily="18" charset="0"/>
              </a:rPr>
              <a:t>Каким должно быть ваше общее впечатление от процесса, чтобы вы достигли максимального результата?</a:t>
            </a:r>
          </a:p>
          <a:p>
            <a:endParaRPr lang="ru-RU" b="1" dirty="0">
              <a:solidFill>
                <a:srgbClr val="0070C0"/>
              </a:solidFill>
              <a:latin typeface="Times New Roman" panose="02020603050405020304" pitchFamily="18" charset="0"/>
              <a:cs typeface="Times New Roman" panose="02020603050405020304" pitchFamily="18" charset="0"/>
            </a:endParaRPr>
          </a:p>
          <a:p>
            <a:r>
              <a:rPr lang="ru-RU" b="1" dirty="0">
                <a:solidFill>
                  <a:srgbClr val="0070C0"/>
                </a:solidFill>
                <a:latin typeface="Times New Roman" panose="02020603050405020304" pitchFamily="18" charset="0"/>
                <a:cs typeface="Times New Roman" panose="02020603050405020304" pitchFamily="18" charset="0"/>
              </a:rPr>
              <a:t>В спорте это сделать проще всего, но такой тип визуализации также может использоваться в повседневной жизни. Вы можете визуализировать, как хотите провести день и какие результаты планируете получить в его конце. Если вы уже увидели весь процесс у себя в сознании, сделать это на практике будет гораздо легче.</a:t>
            </a:r>
            <a:endParaRPr lang="ru-KZ"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90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CC3C986-92BE-458F-A42A-340A4747BAB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32975C8-B8A9-44AB-8D4F-711BE95093ED}"/>
              </a:ext>
            </a:extLst>
          </p:cNvPr>
          <p:cNvSpPr txBox="1"/>
          <p:nvPr/>
        </p:nvSpPr>
        <p:spPr>
          <a:xfrm>
            <a:off x="493059" y="2752182"/>
            <a:ext cx="3845859" cy="1631216"/>
          </a:xfrm>
          <a:prstGeom prst="rect">
            <a:avLst/>
          </a:prstGeom>
          <a:noFill/>
        </p:spPr>
        <p:txBody>
          <a:bodyPr wrap="square">
            <a:spAutoFit/>
          </a:bodyPr>
          <a:lstStyle/>
          <a:p>
            <a:pPr algn="ctr"/>
            <a:r>
              <a:rPr lang="ru-RU" sz="3200" b="1" i="0" dirty="0">
                <a:solidFill>
                  <a:srgbClr val="FF0000"/>
                </a:solidFill>
                <a:effectLst/>
                <a:latin typeface="Times New Roman" panose="02020603050405020304" pitchFamily="18" charset="0"/>
                <a:cs typeface="Times New Roman" panose="02020603050405020304" pitchFamily="18" charset="0"/>
              </a:rPr>
              <a:t>Аффирмации на спорт</a:t>
            </a:r>
            <a:br>
              <a:rPr lang="ru-RU" dirty="0"/>
            </a:br>
            <a:br>
              <a:rPr lang="ru-RU" dirty="0"/>
            </a:br>
            <a:endParaRPr lang="ru-KZ" dirty="0"/>
          </a:p>
        </p:txBody>
      </p:sp>
      <p:pic>
        <p:nvPicPr>
          <p:cNvPr id="7" name="Рисунок 6">
            <a:extLst>
              <a:ext uri="{FF2B5EF4-FFF2-40B4-BE49-F238E27FC236}">
                <a16:creationId xmlns:a16="http://schemas.microsoft.com/office/drawing/2014/main" id="{C34EB8BE-3BFC-41B8-B572-3B055E56E69C}"/>
              </a:ext>
            </a:extLst>
          </p:cNvPr>
          <p:cNvPicPr>
            <a:picLocks noChangeAspect="1"/>
          </p:cNvPicPr>
          <p:nvPr/>
        </p:nvPicPr>
        <p:blipFill>
          <a:blip r:embed="rId3"/>
          <a:stretch>
            <a:fillRect/>
          </a:stretch>
        </p:blipFill>
        <p:spPr>
          <a:xfrm>
            <a:off x="4991548" y="2026022"/>
            <a:ext cx="5723071" cy="3576919"/>
          </a:xfrm>
          <a:prstGeom prst="rect">
            <a:avLst/>
          </a:prstGeom>
          <a:ln>
            <a:noFill/>
          </a:ln>
          <a:effectLst>
            <a:softEdge rad="112500"/>
          </a:effectLst>
        </p:spPr>
      </p:pic>
    </p:spTree>
    <p:extLst>
      <p:ext uri="{BB962C8B-B14F-4D97-AF65-F5344CB8AC3E}">
        <p14:creationId xmlns:p14="http://schemas.microsoft.com/office/powerpoint/2010/main" val="348062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CC3C986-92BE-458F-A42A-340A4747BAB1}"/>
              </a:ext>
            </a:extLst>
          </p:cNvPr>
          <p:cNvPicPr>
            <a:picLocks noChangeAspect="1"/>
          </p:cNvPicPr>
          <p:nvPr/>
        </p:nvPicPr>
        <p:blipFill>
          <a:blip r:embed="rId2"/>
          <a:stretch>
            <a:fillRect/>
          </a:stretch>
        </p:blipFill>
        <p:spPr>
          <a:xfrm>
            <a:off x="0" y="0"/>
            <a:ext cx="12192000" cy="6858000"/>
          </a:xfrm>
          <a:prstGeom prst="rect">
            <a:avLst/>
          </a:prstGeom>
        </p:spPr>
      </p:pic>
      <p:pic>
        <p:nvPicPr>
          <p:cNvPr id="5122" name="Picture 2">
            <a:extLst>
              <a:ext uri="{FF2B5EF4-FFF2-40B4-BE49-F238E27FC236}">
                <a16:creationId xmlns:a16="http://schemas.microsoft.com/office/drawing/2014/main" id="{54B681E1-4270-4A0B-89EB-74D887FA5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36" y="2023782"/>
            <a:ext cx="5199531" cy="32833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F79CE1-4C2D-40E0-8AFE-086F0BAD9576}"/>
              </a:ext>
            </a:extLst>
          </p:cNvPr>
          <p:cNvSpPr txBox="1"/>
          <p:nvPr/>
        </p:nvSpPr>
        <p:spPr>
          <a:xfrm>
            <a:off x="5943600" y="2336684"/>
            <a:ext cx="5585011" cy="2677656"/>
          </a:xfrm>
          <a:prstGeom prst="rect">
            <a:avLst/>
          </a:prstGeom>
          <a:noFill/>
        </p:spPr>
        <p:txBody>
          <a:bodyPr wrap="square">
            <a:spAutoFit/>
          </a:bodyPr>
          <a:lstStyle/>
          <a:p>
            <a:pPr algn="ctr"/>
            <a:r>
              <a:rPr lang="ru-RU" sz="2400" b="1" dirty="0">
                <a:solidFill>
                  <a:srgbClr val="0070C0"/>
                </a:solidFill>
                <a:latin typeface="Times New Roman" panose="02020603050405020304" pitchFamily="18" charset="0"/>
                <a:cs typeface="Times New Roman" panose="02020603050405020304" pitchFamily="18" charset="0"/>
              </a:rPr>
              <a:t>Аффирмация дословно переводится как «утверждение» (лат. affirmatio, от affirmare – «утверждать»). </a:t>
            </a:r>
          </a:p>
          <a:p>
            <a:pPr algn="ctr"/>
            <a:r>
              <a:rPr lang="ru-RU" sz="2400" b="1" dirty="0">
                <a:solidFill>
                  <a:srgbClr val="0070C0"/>
                </a:solidFill>
                <a:latin typeface="Times New Roman" panose="02020603050405020304" pitchFamily="18" charset="0"/>
                <a:cs typeface="Times New Roman" panose="02020603050405020304" pitchFamily="18" charset="0"/>
              </a:rPr>
              <a:t>Это позитивные словесные установки, которые путем систематического повторения внедряются в подсознание</a:t>
            </a:r>
            <a:r>
              <a:rPr lang="ru-RU" sz="2400" dirty="0">
                <a:latin typeface="Times New Roman" panose="02020603050405020304" pitchFamily="18" charset="0"/>
                <a:cs typeface="Times New Roman" panose="02020603050405020304" pitchFamily="18" charset="0"/>
              </a:rPr>
              <a:t>.</a:t>
            </a:r>
            <a:endParaRPr lang="ru-K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CC3C986-92BE-458F-A42A-340A4747BAB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DD35326-4342-4A9A-BE9E-76DD8547F83E}"/>
              </a:ext>
            </a:extLst>
          </p:cNvPr>
          <p:cNvSpPr txBox="1"/>
          <p:nvPr/>
        </p:nvSpPr>
        <p:spPr>
          <a:xfrm>
            <a:off x="448236" y="475130"/>
            <a:ext cx="11250706" cy="5232202"/>
          </a:xfrm>
          <a:prstGeom prst="rect">
            <a:avLst/>
          </a:prstGeom>
          <a:noFill/>
        </p:spPr>
        <p:txBody>
          <a:bodyPr wrap="square">
            <a:sp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Аффирмация для спортсменов </a:t>
            </a:r>
          </a:p>
          <a:p>
            <a:pPr algn="ctr"/>
            <a:endParaRPr lang="ru-RU" dirty="0">
              <a:solidFill>
                <a:srgbClr val="0070C0"/>
              </a:solidFill>
              <a:latin typeface="Times New Roman" panose="02020603050405020304" pitchFamily="18" charset="0"/>
              <a:cs typeface="Times New Roman" panose="02020603050405020304" pitchFamily="18" charset="0"/>
            </a:endParaRPr>
          </a:p>
          <a:p>
            <a:pPr algn="ctr"/>
            <a:endParaRPr lang="ru-RU" dirty="0">
              <a:solidFill>
                <a:srgbClr val="0070C0"/>
              </a:solidFill>
              <a:latin typeface="Times New Roman" panose="02020603050405020304" pitchFamily="18" charset="0"/>
              <a:cs typeface="Times New Roman" panose="02020603050405020304" pitchFamily="18" charset="0"/>
            </a:endParaRPr>
          </a:p>
          <a:p>
            <a:pPr algn="ctr"/>
            <a:r>
              <a:rPr lang="ru-RU" dirty="0">
                <a:solidFill>
                  <a:srgbClr val="0070C0"/>
                </a:solidFill>
                <a:latin typeface="Times New Roman" panose="02020603050405020304" pitchFamily="18" charset="0"/>
                <a:cs typeface="Times New Roman" panose="02020603050405020304" pitchFamily="18" charset="0"/>
              </a:rPr>
              <a:t>Вселенная помогает мне решать любые проблемы.</a:t>
            </a:r>
          </a:p>
          <a:p>
            <a:pPr algn="ctr"/>
            <a:r>
              <a:rPr lang="ru-RU" dirty="0">
                <a:solidFill>
                  <a:srgbClr val="0070C0"/>
                </a:solidFill>
                <a:latin typeface="Times New Roman" panose="02020603050405020304" pitchFamily="18" charset="0"/>
                <a:cs typeface="Times New Roman" panose="02020603050405020304" pitchFamily="18" charset="0"/>
              </a:rPr>
              <a:t> Мой настрой – это лидерство и высокие результаты. Тренировки сделали мое тело сильным и выносливым. </a:t>
            </a:r>
          </a:p>
          <a:p>
            <a:pPr algn="ctr"/>
            <a:r>
              <a:rPr lang="ru-RU" dirty="0">
                <a:solidFill>
                  <a:srgbClr val="0070C0"/>
                </a:solidFill>
                <a:latin typeface="Times New Roman" panose="02020603050405020304" pitchFamily="18" charset="0"/>
                <a:cs typeface="Times New Roman" panose="02020603050405020304" pitchFamily="18" charset="0"/>
              </a:rPr>
              <a:t>У меня прекрасный, сильный характер, помогающий мне быть всегда первым.</a:t>
            </a:r>
          </a:p>
          <a:p>
            <a:pPr algn="ctr"/>
            <a:r>
              <a:rPr lang="ru-RU" dirty="0">
                <a:solidFill>
                  <a:srgbClr val="0070C0"/>
                </a:solidFill>
                <a:latin typeface="Times New Roman" panose="02020603050405020304" pitchFamily="18" charset="0"/>
                <a:cs typeface="Times New Roman" panose="02020603050405020304" pitchFamily="18" charset="0"/>
              </a:rPr>
              <a:t> Каждая тренировка укрепляет мое тело и силу воли. Я могу покорить любые вершины. </a:t>
            </a:r>
          </a:p>
          <a:p>
            <a:pPr algn="ctr"/>
            <a:r>
              <a:rPr lang="ru-RU" dirty="0">
                <a:solidFill>
                  <a:srgbClr val="0070C0"/>
                </a:solidFill>
                <a:latin typeface="Times New Roman" panose="02020603050405020304" pitchFamily="18" charset="0"/>
                <a:cs typeface="Times New Roman" panose="02020603050405020304" pitchFamily="18" charset="0"/>
              </a:rPr>
              <a:t>Мой организм прекрасно работает, а тело крепкое и сильное. </a:t>
            </a:r>
          </a:p>
          <a:p>
            <a:pPr algn="ctr"/>
            <a:r>
              <a:rPr lang="ru-RU" dirty="0">
                <a:solidFill>
                  <a:srgbClr val="0070C0"/>
                </a:solidFill>
                <a:latin typeface="Times New Roman" panose="02020603050405020304" pitchFamily="18" charset="0"/>
                <a:cs typeface="Times New Roman" panose="02020603050405020304" pitchFamily="18" charset="0"/>
              </a:rPr>
              <a:t>У меня впереди масса рекордов, которые я поставлю. Судьба дает мне шанс стать другим. </a:t>
            </a:r>
          </a:p>
          <a:p>
            <a:pPr algn="ctr"/>
            <a:r>
              <a:rPr lang="ru-RU" dirty="0">
                <a:solidFill>
                  <a:srgbClr val="0070C0"/>
                </a:solidFill>
                <a:latin typeface="Times New Roman" panose="02020603050405020304" pitchFamily="18" charset="0"/>
                <a:cs typeface="Times New Roman" panose="02020603050405020304" pitchFamily="18" charset="0"/>
              </a:rPr>
              <a:t>Каждый новый день делает мои мышцы более крепкими. Мое настроение позитивное, от меня исходит добро. </a:t>
            </a:r>
          </a:p>
          <a:p>
            <a:pPr algn="ctr"/>
            <a:r>
              <a:rPr lang="ru-RU" dirty="0">
                <a:solidFill>
                  <a:srgbClr val="0070C0"/>
                </a:solidFill>
                <a:latin typeface="Times New Roman" panose="02020603050405020304" pitchFamily="18" charset="0"/>
                <a:cs typeface="Times New Roman" panose="02020603050405020304" pitchFamily="18" charset="0"/>
              </a:rPr>
              <a:t>У меня впереди отличная спортивная карьера.</a:t>
            </a:r>
          </a:p>
          <a:p>
            <a:pPr algn="ctr"/>
            <a:r>
              <a:rPr lang="ru-RU" dirty="0">
                <a:solidFill>
                  <a:srgbClr val="0070C0"/>
                </a:solidFill>
                <a:latin typeface="Times New Roman" panose="02020603050405020304" pitchFamily="18" charset="0"/>
                <a:cs typeface="Times New Roman" panose="02020603050405020304" pitchFamily="18" charset="0"/>
              </a:rPr>
              <a:t> У меня отличное телосложение, благодаря спорту. Мне нравиться заниматься спортом и красиво выглядеть. </a:t>
            </a:r>
          </a:p>
          <a:p>
            <a:pPr algn="ctr"/>
            <a:r>
              <a:rPr lang="ru-RU" dirty="0">
                <a:solidFill>
                  <a:srgbClr val="0070C0"/>
                </a:solidFill>
                <a:latin typeface="Times New Roman" panose="02020603050405020304" pitchFamily="18" charset="0"/>
                <a:cs typeface="Times New Roman" panose="02020603050405020304" pitchFamily="18" charset="0"/>
              </a:rPr>
              <a:t>Я восхищаюсь своими формами. Внутренняя энергия помогает мне быть в безупречной форме. </a:t>
            </a:r>
          </a:p>
          <a:p>
            <a:pPr algn="ctr"/>
            <a:r>
              <a:rPr lang="ru-RU" dirty="0">
                <a:solidFill>
                  <a:srgbClr val="0070C0"/>
                </a:solidFill>
                <a:latin typeface="Times New Roman" panose="02020603050405020304" pitchFamily="18" charset="0"/>
                <a:cs typeface="Times New Roman" panose="02020603050405020304" pitchFamily="18" charset="0"/>
              </a:rPr>
              <a:t>Окружающие уважают меня за достижения в спорте. Я получаю огромное удовольствие от каждой тренировки.</a:t>
            </a:r>
          </a:p>
          <a:p>
            <a:pPr algn="ctr"/>
            <a:r>
              <a:rPr lang="ru-RU" dirty="0">
                <a:solidFill>
                  <a:srgbClr val="0070C0"/>
                </a:solidFill>
                <a:latin typeface="Times New Roman" panose="02020603050405020304" pitchFamily="18" charset="0"/>
                <a:cs typeface="Times New Roman" panose="02020603050405020304" pitchFamily="18" charset="0"/>
              </a:rPr>
              <a:t> Мое тело становится привлекательным, а дух крепче, благодаря спорту. В своих спортивных достижениях мои родные и близкие поддерживают меня. Мое настроение всегда прекрасное после спорта. </a:t>
            </a:r>
          </a:p>
          <a:p>
            <a:pPr algn="ctr"/>
            <a:r>
              <a:rPr lang="ru-RU" dirty="0">
                <a:solidFill>
                  <a:srgbClr val="0070C0"/>
                </a:solidFill>
                <a:latin typeface="Times New Roman" panose="02020603050405020304" pitchFamily="18" charset="0"/>
                <a:cs typeface="Times New Roman" panose="02020603050405020304" pitchFamily="18" charset="0"/>
              </a:rPr>
              <a:t>Любые физические нагрузки дают мне максимальную активность.</a:t>
            </a:r>
          </a:p>
          <a:p>
            <a:endParaRPr lang="ru-RU" dirty="0"/>
          </a:p>
        </p:txBody>
      </p:sp>
    </p:spTree>
    <p:extLst>
      <p:ext uri="{BB962C8B-B14F-4D97-AF65-F5344CB8AC3E}">
        <p14:creationId xmlns:p14="http://schemas.microsoft.com/office/powerpoint/2010/main" val="14812010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628</Words>
  <Application>Microsoft Office PowerPoint</Application>
  <PresentationFormat>Широкоэкранный</PresentationFormat>
  <Paragraphs>41</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Асем Абдрешева</dc:creator>
  <cp:lastModifiedBy>Асем Абдрешева</cp:lastModifiedBy>
  <cp:revision>1</cp:revision>
  <dcterms:created xsi:type="dcterms:W3CDTF">2022-03-31T15:01:17Z</dcterms:created>
  <dcterms:modified xsi:type="dcterms:W3CDTF">2022-03-31T15:48:03Z</dcterms:modified>
</cp:coreProperties>
</file>